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73" r:id="rId2"/>
    <p:sldId id="260" r:id="rId3"/>
    <p:sldId id="263" r:id="rId4"/>
    <p:sldId id="264" r:id="rId5"/>
    <p:sldId id="2335" r:id="rId6"/>
    <p:sldId id="265" r:id="rId7"/>
    <p:sldId id="2333" r:id="rId8"/>
    <p:sldId id="272" r:id="rId9"/>
    <p:sldId id="2334" r:id="rId10"/>
    <p:sldId id="2336" r:id="rId11"/>
    <p:sldId id="275" r:id="rId12"/>
    <p:sldId id="274" r:id="rId13"/>
    <p:sldId id="270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E6AF951C-511F-4A09-BACD-FDB3604D5503}">
          <p14:sldIdLst>
            <p14:sldId id="273"/>
            <p14:sldId id="260"/>
          </p14:sldIdLst>
        </p14:section>
        <p14:section name="Hauptteil" id="{1B417762-CC78-4D36-B4F6-35FF7BCDF09F}">
          <p14:sldIdLst>
            <p14:sldId id="263"/>
            <p14:sldId id="264"/>
            <p14:sldId id="2335"/>
            <p14:sldId id="265"/>
            <p14:sldId id="2333"/>
            <p14:sldId id="272"/>
            <p14:sldId id="2334"/>
            <p14:sldId id="2336"/>
          </p14:sldIdLst>
        </p14:section>
        <p14:section name="Ende" id="{8B55C710-66E2-4B7D-AC2F-FDE845A2CE62}">
          <p14:sldIdLst>
            <p14:sldId id="275"/>
            <p14:sldId id="274"/>
          </p14:sldIdLst>
        </p14:section>
        <p14:section name="Vorláge" id="{E6FE39AA-632C-4EE1-B2B1-C3AAD659F2D2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E58B77-3E92-450B-8717-41CDA406BD2F}" v="321" dt="2023-12-12T14:57:24.884"/>
    <p1510:client id="{3286A746-498C-4901-BB6C-40E884AEBCB0}" v="1611" dt="2023-12-12T15:25:14.257"/>
    <p1510:client id="{41414CD1-D07E-4EAB-967C-6E7A99479831}" v="942" dt="2023-12-12T15:25:32.304"/>
    <p1510:client id="{677D7B84-6D3B-43B4-B46B-AC320D9D0B60}" v="1745" dt="2023-12-12T15:26:41.4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9" autoAdjust="0"/>
    <p:restoredTop sz="82742" autoAdjust="0"/>
  </p:normalViewPr>
  <p:slideViewPr>
    <p:cSldViewPr snapToGrid="0">
      <p:cViewPr varScale="1">
        <p:scale>
          <a:sx n="68" d="100"/>
          <a:sy n="68" d="100"/>
        </p:scale>
        <p:origin x="1109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73F536-ECE3-4C63-A350-0DFA59ECAB19}" type="datetimeFigureOut">
              <a:rPr lang="de-DE" smtClean="0"/>
              <a:t>13.06.2024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5305A-7B15-4406-84A7-86234706F42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402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Benutzt für Videospielmuster und </a:t>
            </a:r>
            <a:r>
              <a:rPr lang="de-DE" err="1"/>
              <a:t>Videospielengine</a:t>
            </a:r>
            <a:endParaRPr lang="de-DE"/>
          </a:p>
          <a:p>
            <a:r>
              <a:rPr lang="de-DE"/>
              <a:t>-&gt; Bietet sich an da Java swing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847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9818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7300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2780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136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B5E61-1928-1CFE-8B26-E6C5249A3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0BE90F-6ED3-7878-8797-559C18452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C9264-5F0D-AA39-90DC-53DC74669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4E2E9-6FFD-4B7B-BE32-A32AF969D90D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3F7360-3916-8AD3-B856-033BFAF87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79716-DDB5-0B03-F7AC-9992FA56C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726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76680E-DF6C-824A-FB2C-DDE3E0E1B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533B2F-A445-A85E-6FCC-09DB62393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ABB9A9-587B-CBB3-055B-62DD71159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1AF5-E60E-40A3-94FE-756573EB1D48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CE97CE-E721-8952-34EB-1847A2E0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493E38-C761-8464-A0EB-5CEB3244B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58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7ACCAF4-8752-C404-EB31-BA9B2CD8BB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8165A8B-7ABC-1964-5F63-DE981C265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F3AFC6-8119-F4CD-B48F-2DAB3A643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F407-858A-490A-8D91-894D3D43C803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A31147-D841-079B-C7E6-7859BBE76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79217B-C2A9-302B-3CF4-92932FC6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998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36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8F113-50E8-41E2-5839-4D8FF16F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FDF1B5-F9FD-DC80-7813-53C8CF8E6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82C52A-965E-0F86-488D-8750EB324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AC35-4D10-4595-A658-EC9FEDAA9217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6E4AB3-1138-42F3-6EF2-01D1C58F6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7F3FEA-212C-BFE4-8766-297FBE0F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0538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7B68F-5338-EFE3-7ECA-E8FEAC716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9FA1ED-BE0B-A6FE-5217-CD75049DE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98BABEA-553E-0851-E747-1C70B92D7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59237C-BCC4-04AE-B6B2-E7F561FDF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408BE-F450-4219-8213-6AA12F623CEB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666D3BA-9B3C-2013-B7FB-2A0E8719F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9086E26-9907-1DAC-D2E0-6929CC7D8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8956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DD142-3AC2-75F1-0FBB-02C0664F1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DECCCF-B85D-8761-A4F7-7CF9BD8A7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D65FF54-3555-7A2B-FFF9-16A6FDA7E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AA24DD2-83D6-B23D-C4C4-8CDA5AB33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AD44BF0-563E-9B3D-6E7E-FB86B4F54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9CC4C07-6AD2-1E6C-C4B3-E6DB38B6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0C0B-577B-41FF-83E8-19F14E2C761E}" type="datetime1">
              <a:rPr lang="de-DE" smtClean="0"/>
              <a:t>13.06.2024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DC06143-9EFA-1373-BA3F-F51E1A60D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4E1E6D4-8C3F-053A-C63C-78ED9C997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723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3920EA-444C-E380-936E-B141EC6D5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34F472A-DD06-516A-E415-7FC16FFC3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68064-7910-4CA9-B92E-B3C606B0AB6D}" type="datetime1">
              <a:rPr lang="de-DE" smtClean="0"/>
              <a:t>13.06.2024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CFE8FE7-60BC-88E7-A56D-B3BADABF0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2BBAB9A-BE4E-EA1A-8B1C-845D0DB1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70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F8885B-EA92-942E-C771-845D9519C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D32F-5C62-4AEB-9BDC-128A8F5307E8}" type="datetime1">
              <a:rPr lang="de-DE" smtClean="0"/>
              <a:t>13.06.2024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422655-2304-713B-2E1E-DEB316DCC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C2B023-2393-FCCC-17B4-E5BC9BAC4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8812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C367D-4F4F-FADF-3F24-944614799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636C15-A5BC-47F1-77B0-83C01E468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380947C-1ECE-CFDB-CA12-83E92F553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9C691E-BF86-84C9-A4FA-8BF1A34AA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662C-4639-49CF-B87B-A095304BB28D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5409024-949F-AB08-6D5A-06C26F280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65938A-C36E-0453-B895-501758429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922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09F101-C171-6AC6-2134-2E3682DE6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1E7D2BF-A84E-7B01-2670-79F118FE42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28219F7-9987-C4C6-9B14-30E10E8C2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39A889-CC1A-E2C5-942A-E9F8702A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F0369-109C-40FA-B614-89F2945A784E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04467D-792C-40C6-813A-F4A34BD90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C9D872-6815-6A82-7C57-6FC9941E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863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9A93138-76C8-6C82-5644-228E20213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96056C-6416-32C6-B237-06F105E69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AE4079-D470-7BE3-42CC-9F86AF2A3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91DE1-45F1-4CF4-92CA-05A2F8230251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624261-0BDE-AE0B-A8F7-63A97525F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CBDF7D-A9F2-A661-4510-1CE8CD24A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59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ristian-2003/CrInG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users/Christian-2003/projects/2/" TargetMode="External"/><Relationship Id="rId4" Type="http://schemas.openxmlformats.org/officeDocument/2006/relationships/hyperlink" Target="https://github.com/Christian-2003/CrInGE/discussions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gramming code | My Love for Learning">
            <a:extLst>
              <a:ext uri="{FF2B5EF4-FFF2-40B4-BE49-F238E27FC236}">
                <a16:creationId xmlns:a16="http://schemas.microsoft.com/office/drawing/2014/main" id="{9AA9D581-BC5B-9F16-9FD5-4AE7ADB6A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67" y="-16141"/>
            <a:ext cx="11007914" cy="687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1FA84D-E897-44C5-2762-576388EA8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8000" dirty="0">
                <a:solidFill>
                  <a:srgbClr val="FF0000"/>
                </a:solidFill>
              </a:rPr>
              <a:t>CRINGE</a:t>
            </a:r>
            <a:r>
              <a:rPr lang="de-DE" dirty="0">
                <a:solidFill>
                  <a:srgbClr val="FF0000"/>
                </a:solidFill>
              </a:rPr>
              <a:t>  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38B8B7E-8813-CBE5-35EA-7381647FFA09}"/>
              </a:ext>
            </a:extLst>
          </p:cNvPr>
          <p:cNvGrpSpPr/>
          <p:nvPr/>
        </p:nvGrpSpPr>
        <p:grpSpPr>
          <a:xfrm>
            <a:off x="2777027" y="1385888"/>
            <a:ext cx="6028127" cy="4432300"/>
            <a:chOff x="2804584" y="1625600"/>
            <a:chExt cx="6028127" cy="4432300"/>
          </a:xfrm>
        </p:grpSpPr>
        <p:sp>
          <p:nvSpPr>
            <p:cNvPr id="6" name="AutoShape 2">
              <a:extLst>
                <a:ext uri="{FF2B5EF4-FFF2-40B4-BE49-F238E27FC236}">
                  <a16:creationId xmlns:a16="http://schemas.microsoft.com/office/drawing/2014/main" id="{5756F25B-AE49-7A30-A4BE-3F61DC6A58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60074">
              <a:off x="2804584" y="1625600"/>
              <a:ext cx="6028127" cy="3260724"/>
            </a:xfrm>
            <a:prstGeom prst="roundRect">
              <a:avLst>
                <a:gd name="adj" fmla="val 5921"/>
              </a:avLst>
            </a:prstGeom>
            <a:blipFill dpi="0" rotWithShape="0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LightScreen/>
                        </a14:imgEffect>
                      </a14:imgLayer>
                    </a14:imgProps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scene3d>
              <a:camera prst="perspectiveContrastingLeftFacing"/>
              <a:lightRig rig="threePt" dir="t"/>
            </a:scene3d>
            <a:sp3d>
              <a:bevelT/>
              <a:bevelB prst="relaxedInset"/>
            </a:sp3d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7" name="Grafik 6" descr="Frustrierter Kundendienstmitarbeiter">
              <a:extLst>
                <a:ext uri="{FF2B5EF4-FFF2-40B4-BE49-F238E27FC236}">
                  <a16:creationId xmlns:a16="http://schemas.microsoft.com/office/drawing/2014/main" id="{A8C32CC8-9C87-4377-6ECA-9315B552F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80036">
              <a:off x="6000442" y="4457700"/>
              <a:ext cx="1609606" cy="160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2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Gewonnene Erkenntnisse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Unit-Tests nicht selbst entwickeln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Häufiger mit anderen Teammitgliedern kommunizieren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Wir benötigen viel Zeit zur Kommunikation mit dem Kunden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400">
                <a:latin typeface="Aptos7"/>
              </a:rPr>
              <a:t>Insgesamt etwa </a:t>
            </a:r>
            <a:r>
              <a:rPr lang="de-DE" sz="2400" dirty="0">
                <a:latin typeface="Aptos7"/>
              </a:rPr>
              <a:t>2.500 Minuten (fast 17 % der Gesamtzeit)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10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483708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Vielen Dank für eure Aufmerksamkeit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B9D22B59-1A76-69CF-4F2E-C686B7AD1801}"/>
              </a:ext>
            </a:extLst>
          </p:cNvPr>
          <p:cNvGrpSpPr/>
          <p:nvPr/>
        </p:nvGrpSpPr>
        <p:grpSpPr>
          <a:xfrm>
            <a:off x="5453352" y="1676300"/>
            <a:ext cx="4254505" cy="6049020"/>
            <a:chOff x="5453352" y="1676300"/>
            <a:chExt cx="4254505" cy="6049020"/>
          </a:xfrm>
        </p:grpSpPr>
        <p:pic>
          <p:nvPicPr>
            <p:cNvPr id="10" name="Grafik 9" descr="Arzt hält ein Schild">
              <a:extLst>
                <a:ext uri="{FF2B5EF4-FFF2-40B4-BE49-F238E27FC236}">
                  <a16:creationId xmlns:a16="http://schemas.microsoft.com/office/drawing/2014/main" id="{21AEBA7A-0A9E-9E87-5AB3-E76FCB9B9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3352" y="1676300"/>
              <a:ext cx="4254505" cy="6049020"/>
            </a:xfrm>
            <a:prstGeom prst="rect">
              <a:avLst/>
            </a:prstGeom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2EC31C3E-A9A1-EE2F-89CF-6F5570740A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667" b="93778" l="6667" r="95111">
                          <a14:foregroundMark x1="6667" y1="46667" x2="48000" y2="54222"/>
                          <a14:foregroundMark x1="48000" y1="54222" x2="51111" y2="20444"/>
                          <a14:foregroundMark x1="44889" y1="12444" x2="84889" y2="37778"/>
                          <a14:foregroundMark x1="84889" y1="37778" x2="86667" y2="57778"/>
                          <a14:foregroundMark x1="86667" y1="57778" x2="56444" y2="92000"/>
                          <a14:foregroundMark x1="56444" y1="92000" x2="55111" y2="92444"/>
                          <a14:foregroundMark x1="19556" y1="32000" x2="67556" y2="77778"/>
                          <a14:foregroundMark x1="41778" y1="76444" x2="67556" y2="57778"/>
                          <a14:foregroundMark x1="74222" y1="66222" x2="75556" y2="47111"/>
                          <a14:foregroundMark x1="31556" y1="26667" x2="66222" y2="32889"/>
                          <a14:foregroundMark x1="66222" y1="32889" x2="67111" y2="31556"/>
                          <a14:foregroundMark x1="92000" y1="45333" x2="92000" y2="45333"/>
                          <a14:foregroundMark x1="93333" y1="55111" x2="93333" y2="55111"/>
                          <a14:foregroundMark x1="67556" y1="60444" x2="60889" y2="61333"/>
                          <a14:foregroundMark x1="62222" y1="69778" x2="40000" y2="64889"/>
                          <a14:foregroundMark x1="40000" y1="64889" x2="18667" y2="53333"/>
                          <a14:foregroundMark x1="18667" y1="53333" x2="17778" y2="51111"/>
                          <a14:foregroundMark x1="45333" y1="60444" x2="69778" y2="68889"/>
                          <a14:foregroundMark x1="38667" y1="69778" x2="38667" y2="69778"/>
                          <a14:foregroundMark x1="50222" y1="93778" x2="50222" y2="93778"/>
                          <a14:foregroundMark x1="46222" y1="10222" x2="46222" y2="10222"/>
                          <a14:foregroundMark x1="48000" y1="7556" x2="48000" y2="7556"/>
                          <a14:foregroundMark x1="49333" y1="7111" x2="49333" y2="7111"/>
                          <a14:foregroundMark x1="34222" y1="28889" x2="34222" y2="28889"/>
                          <a14:foregroundMark x1="35111" y1="16000" x2="37778" y2="36444"/>
                          <a14:foregroundMark x1="37778" y1="36444" x2="31111" y2="61778"/>
                          <a14:foregroundMark x1="31111" y1="61778" x2="32000" y2="76889"/>
                          <a14:foregroundMark x1="32000" y1="26222" x2="24444" y2="42222"/>
                          <a14:foregroundMark x1="24444" y1="42222" x2="24000" y2="63556"/>
                          <a14:foregroundMark x1="24000" y1="63556" x2="25333" y2="65778"/>
                          <a14:foregroundMark x1="92889" y1="54222" x2="92889" y2="54222"/>
                          <a14:foregroundMark x1="95111" y1="53333" x2="95111" y2="53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037839"/>
              <a:ext cx="2053199" cy="2053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5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1619992" y="3679717"/>
            <a:ext cx="105720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>
                <a:latin typeface="Aptos7"/>
              </a:rPr>
              <a:t>Fragen?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11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96733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Quellen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3"/>
              </a:rPr>
              <a:t>https://github.com/Christian-2003/CrInGE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none" strike="noStrike" dirty="0">
                <a:solidFill>
                  <a:srgbClr val="8C0011"/>
                </a:solidFill>
                <a:effectLst/>
                <a:latin typeface="-apple-system"/>
                <a:hlinkClick r:id="rId4"/>
              </a:rPr>
              <a:t>https://github.com/Christian-2003/CrInGE/discussions</a:t>
            </a:r>
            <a:endParaRPr lang="de-DE" sz="2400" b="0" i="0" u="none" strike="noStrike" dirty="0">
              <a:solidFill>
                <a:srgbClr val="8C0011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5"/>
              </a:rPr>
              <a:t>https://github.com/users/Christian-2003/projects/2/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462935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783768B-F8E7-5487-5C8E-137392F48C68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Headline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ptos7"/>
              </a:rPr>
              <a:t>Content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13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95667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Inhalt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Projektvision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Architekturentscheidungen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Tech-Stack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Qualitätssicherung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CI / CD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Live-Demo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Fakten und gewonnene Erkenntnisse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575899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Projektvision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Es sollen eine </a:t>
            </a:r>
            <a:r>
              <a:rPr lang="de-DE" sz="2400" dirty="0" err="1"/>
              <a:t>Videospielengine</a:t>
            </a:r>
            <a:r>
              <a:rPr lang="de-DE" sz="2400" dirty="0"/>
              <a:t> und ein Videospieleditor entwickelt werden, die das einfache Entwickeln von Videospielen ermöglichen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3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418098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Architekturentscheidungen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7" y="2154469"/>
            <a:ext cx="40417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Einheitliche saubere Trennung zwischen Darstellung und Geschäftslogik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Leichtere Weiterentwicklung der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Unterstützt die Erzeugung übersichtlichen Quellcodes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4</a:t>
            </a:fld>
            <a:endParaRPr lang="de-DE" sz="1800">
              <a:latin typeface="Aptos7"/>
            </a:endParaRPr>
          </a:p>
        </p:txBody>
      </p:sp>
      <p:grpSp>
        <p:nvGrpSpPr>
          <p:cNvPr id="3083" name="Gruppieren 3082">
            <a:extLst>
              <a:ext uri="{FF2B5EF4-FFF2-40B4-BE49-F238E27FC236}">
                <a16:creationId xmlns:a16="http://schemas.microsoft.com/office/drawing/2014/main" id="{50C3E1E7-49A7-444E-2D98-5413C32F808E}"/>
              </a:ext>
            </a:extLst>
          </p:cNvPr>
          <p:cNvGrpSpPr/>
          <p:nvPr/>
        </p:nvGrpSpPr>
        <p:grpSpPr>
          <a:xfrm>
            <a:off x="4542703" y="2154469"/>
            <a:ext cx="5553797" cy="1977130"/>
            <a:chOff x="5548312" y="4183525"/>
            <a:chExt cx="5553797" cy="1977130"/>
          </a:xfrm>
        </p:grpSpPr>
        <p:sp>
          <p:nvSpPr>
            <p:cNvPr id="14" name="AutoShape 2">
              <a:extLst>
                <a:ext uri="{FF2B5EF4-FFF2-40B4-BE49-F238E27FC236}">
                  <a16:creationId xmlns:a16="http://schemas.microsoft.com/office/drawing/2014/main" id="{B5B26B3C-9D78-D9D8-ED8D-8CA7E4D7B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8312" y="4183525"/>
              <a:ext cx="5553797" cy="1977130"/>
            </a:xfrm>
            <a:prstGeom prst="roundRect">
              <a:avLst>
                <a:gd name="adj" fmla="val 2042"/>
              </a:avLst>
            </a:prstGeom>
            <a:solidFill>
              <a:srgbClr val="D9D9D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AutoShape 3">
              <a:extLst>
                <a:ext uri="{FF2B5EF4-FFF2-40B4-BE49-F238E27FC236}">
                  <a16:creationId xmlns:a16="http://schemas.microsoft.com/office/drawing/2014/main" id="{D09CD447-533F-B283-23EA-F8DC5D6AE7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7684" y="5453197"/>
              <a:ext cx="1201631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Controller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6" name="AutoShape 4">
              <a:extLst>
                <a:ext uri="{FF2B5EF4-FFF2-40B4-BE49-F238E27FC236}">
                  <a16:creationId xmlns:a16="http://schemas.microsoft.com/office/drawing/2014/main" id="{7AC3FD3B-E4EF-A1C1-18D5-6FA6511C3B23}"/>
                </a:ext>
              </a:extLst>
            </p:cNvPr>
            <p:cNvCxnSpPr>
              <a:cxnSpLocks noChangeShapeType="1"/>
              <a:stCxn id="19" idx="3"/>
            </p:cNvCxnSpPr>
            <p:nvPr/>
          </p:nvCxnSpPr>
          <p:spPr bwMode="auto">
            <a:xfrm flipV="1">
              <a:off x="7031570" y="4698181"/>
              <a:ext cx="2550580" cy="17702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cxnSp>
          <p:nvCxnSpPr>
            <p:cNvPr id="17" name="AutoShape 5">
              <a:extLst>
                <a:ext uri="{FF2B5EF4-FFF2-40B4-BE49-F238E27FC236}">
                  <a16:creationId xmlns:a16="http://schemas.microsoft.com/office/drawing/2014/main" id="{545EFD77-99EC-47B1-A029-AC69970478A2}"/>
                </a:ext>
              </a:extLst>
            </p:cNvPr>
            <p:cNvCxnSpPr>
              <a:cxnSpLocks noChangeShapeType="1"/>
              <a:stCxn id="19" idx="2"/>
              <a:endCxn id="15" idx="1"/>
            </p:cNvCxnSpPr>
            <p:nvPr/>
          </p:nvCxnSpPr>
          <p:spPr bwMode="auto">
            <a:xfrm>
              <a:off x="6391541" y="5032340"/>
              <a:ext cx="1326143" cy="737315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19" name="AutoShape 6">
              <a:extLst>
                <a:ext uri="{FF2B5EF4-FFF2-40B4-BE49-F238E27FC236}">
                  <a16:creationId xmlns:a16="http://schemas.microsoft.com/office/drawing/2014/main" id="{B91C869E-7454-C4B4-6E98-834603113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51512" y="4399425"/>
              <a:ext cx="1280058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de-DE" altLang="de-DE" b="1" dirty="0">
                  <a:solidFill>
                    <a:srgbClr val="000000"/>
                  </a:solidFill>
                  <a:latin typeface="Aptos" panose="020B0004020202020204" pitchFamily="34" charset="0"/>
                </a:rPr>
                <a:t>View</a:t>
              </a:r>
            </a:p>
          </p:txBody>
        </p:sp>
        <p:cxnSp>
          <p:nvCxnSpPr>
            <p:cNvPr id="20" name="AutoShape 7">
              <a:extLst>
                <a:ext uri="{FF2B5EF4-FFF2-40B4-BE49-F238E27FC236}">
                  <a16:creationId xmlns:a16="http://schemas.microsoft.com/office/drawing/2014/main" id="{780956C9-32E7-5BD7-91F1-175C9A1D27AA}"/>
                </a:ext>
              </a:extLst>
            </p:cNvPr>
            <p:cNvCxnSpPr>
              <a:cxnSpLocks noChangeShapeType="1"/>
              <a:stCxn id="21" idx="2"/>
              <a:endCxn id="15" idx="3"/>
            </p:cNvCxnSpPr>
            <p:nvPr/>
          </p:nvCxnSpPr>
          <p:spPr bwMode="auto">
            <a:xfrm flipH="1">
              <a:off x="8919315" y="5032340"/>
              <a:ext cx="1302864" cy="737315"/>
            </a:xfrm>
            <a:prstGeom prst="straightConnector1">
              <a:avLst/>
            </a:prstGeom>
            <a:noFill/>
            <a:ln w="38100" algn="ctr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21" name="AutoShape 8">
              <a:extLst>
                <a:ext uri="{FF2B5EF4-FFF2-40B4-BE49-F238E27FC236}">
                  <a16:creationId xmlns:a16="http://schemas.microsoft.com/office/drawing/2014/main" id="{5F75ECB1-F3D5-91AC-8838-EF88CB654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2150" y="4364023"/>
              <a:ext cx="1280058" cy="668317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Model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0550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Tech-Stack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Entwicklung der Software mit </a:t>
            </a:r>
            <a:r>
              <a:rPr lang="de-DE" sz="2400" b="1" dirty="0">
                <a:latin typeface="Aptos7"/>
              </a:rPr>
              <a:t>Maven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Distribution des Quellcodes unterhalb des Entwicklungsteam mittels </a:t>
            </a:r>
            <a:r>
              <a:rPr lang="de-DE" sz="2400" b="1" dirty="0">
                <a:latin typeface="Aptos7"/>
              </a:rPr>
              <a:t>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Planung und Management mittels </a:t>
            </a:r>
            <a:r>
              <a:rPr lang="de-DE" sz="2400" b="1" dirty="0">
                <a:latin typeface="Aptos7"/>
              </a:rPr>
              <a:t>GitHub-Projects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Realisierung des Test-Driven-Development über Unittests durch </a:t>
            </a:r>
            <a:r>
              <a:rPr lang="de-DE" sz="2400" b="1" dirty="0" err="1">
                <a:latin typeface="Aptos7"/>
              </a:rPr>
              <a:t>Junit</a:t>
            </a:r>
            <a:endParaRPr lang="de-DE" sz="2400" b="1" dirty="0">
              <a:latin typeface="Aptos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CI / CD mittels </a:t>
            </a:r>
            <a:r>
              <a:rPr lang="de-DE" sz="2400" b="1" dirty="0">
                <a:latin typeface="Aptos7"/>
              </a:rPr>
              <a:t>GitHub Actions </a:t>
            </a:r>
            <a:endParaRPr lang="de-DE" b="1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5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35740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Qualitätssicherung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Test-Driven-Development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>
              <a:latin typeface="Aptos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Anzahl Unit-Tests:			62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Gefundene Fehler:			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Durchschnittlicher Schweregrad:	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Testabdeckung:			25 %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6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157439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CI / CD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GitHub Actions CI-Pipeline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Projekt bauen und Unit-Tests durchführen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Status-Badge in README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7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356644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Live-Demo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8</a:t>
            </a:fld>
            <a:endParaRPr lang="de-DE" sz="1800">
              <a:latin typeface="Aptos7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EDD6C19-E3FE-8A33-607E-018881BE4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421" y="2272141"/>
            <a:ext cx="3121158" cy="31211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2248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Fakten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Anzahl Codezeilen:				11.700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Checkstyle Fehler:				439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Durchschnittliche </a:t>
            </a:r>
            <a:r>
              <a:rPr lang="de-DE" sz="2400" dirty="0" err="1">
                <a:latin typeface="Aptos7"/>
              </a:rPr>
              <a:t>zyklm</a:t>
            </a:r>
            <a:r>
              <a:rPr lang="de-DE" sz="2400" dirty="0">
                <a:latin typeface="Aptos7"/>
              </a:rPr>
              <a:t>. Komplexität:	11,1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Abhängigkeiten externer Bibliotheken:	1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9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5923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357</Words>
  <Application>Microsoft Office PowerPoint</Application>
  <PresentationFormat>Breitbild</PresentationFormat>
  <Paragraphs>101</Paragraphs>
  <Slides>13</Slides>
  <Notes>5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-apple-system</vt:lpstr>
      <vt:lpstr>Aptos</vt:lpstr>
      <vt:lpstr>Aptos7</vt:lpstr>
      <vt:lpstr>Arial</vt:lpstr>
      <vt:lpstr>Calibri</vt:lpstr>
      <vt:lpstr>Calibri Light</vt:lpstr>
      <vt:lpstr>Office</vt:lpstr>
      <vt:lpstr>CRINGE 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Solfronk, Felix (DI PA SW DH APOI)</dc:creator>
  <cp:lastModifiedBy>Christian Stein</cp:lastModifiedBy>
  <cp:revision>16</cp:revision>
  <dcterms:created xsi:type="dcterms:W3CDTF">2023-12-12T12:54:33Z</dcterms:created>
  <dcterms:modified xsi:type="dcterms:W3CDTF">2024-06-13T13:13:59Z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258917-277f-42cd-a3cd-14c4e9ee58bc_Enabled">
    <vt:lpwstr>true</vt:lpwstr>
  </property>
  <property fmtid="{D5CDD505-2E9C-101B-9397-08002B2CF9AE}" pid="3" name="MSIP_Label_9d258917-277f-42cd-a3cd-14c4e9ee58bc_SetDate">
    <vt:lpwstr>2023-12-12T13:10:58Z</vt:lpwstr>
  </property>
  <property fmtid="{D5CDD505-2E9C-101B-9397-08002B2CF9AE}" pid="4" name="MSIP_Label_9d258917-277f-42cd-a3cd-14c4e9ee58bc_Method">
    <vt:lpwstr>Standard</vt:lpwstr>
  </property>
  <property fmtid="{D5CDD505-2E9C-101B-9397-08002B2CF9AE}" pid="5" name="MSIP_Label_9d258917-277f-42cd-a3cd-14c4e9ee58bc_Name">
    <vt:lpwstr>restricted</vt:lpwstr>
  </property>
  <property fmtid="{D5CDD505-2E9C-101B-9397-08002B2CF9AE}" pid="6" name="MSIP_Label_9d258917-277f-42cd-a3cd-14c4e9ee58bc_SiteId">
    <vt:lpwstr>38ae3bcd-9579-4fd4-adda-b42e1495d55a</vt:lpwstr>
  </property>
  <property fmtid="{D5CDD505-2E9C-101B-9397-08002B2CF9AE}" pid="7" name="MSIP_Label_9d258917-277f-42cd-a3cd-14c4e9ee58bc_ActionId">
    <vt:lpwstr>e0f3d6e7-f2ae-47d7-812e-9c28362e6401</vt:lpwstr>
  </property>
  <property fmtid="{D5CDD505-2E9C-101B-9397-08002B2CF9AE}" pid="8" name="MSIP_Label_9d258917-277f-42cd-a3cd-14c4e9ee58bc_ContentBits">
    <vt:lpwstr>0</vt:lpwstr>
  </property>
</Properties>
</file>

<file path=docProps/thumbnail.jpeg>
</file>